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26D24-1E3A-4344-995F-F81AA5844766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E9A9E-DF7F-4BD9-BC1F-24E372BA701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Word_97_-_2003_Belgesi1.doc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i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endParaRPr lang="tr-TR" sz="48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i="1" dirty="0" smtClean="0">
                <a:solidFill>
                  <a:schemeClr val="accent1">
                    <a:lumMod val="50000"/>
                  </a:schemeClr>
                </a:solidFill>
              </a:rPr>
              <a:t>ERGENLİK</a:t>
            </a:r>
            <a:endParaRPr lang="tr-TR" sz="4800" dirty="0"/>
          </a:p>
        </p:txBody>
      </p:sp>
      <p:pic>
        <p:nvPicPr>
          <p:cNvPr id="4" name="3 Resim" descr="1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785794"/>
            <a:ext cx="5357850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3" descr="BD06675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643050"/>
            <a:ext cx="1455725" cy="179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2" descr="koşan ad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357562"/>
            <a:ext cx="19304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3143240" y="2472597"/>
            <a:ext cx="30003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Bağımsız yaşamak ister.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1857356" y="3714752"/>
            <a:ext cx="40005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Karşı cinse ilgi duyar ve yoğun duygular yaşar.</a:t>
            </a:r>
            <a:endParaRPr lang="tr-TR" dirty="0"/>
          </a:p>
        </p:txBody>
      </p:sp>
      <p:pic>
        <p:nvPicPr>
          <p:cNvPr id="8" name="Picture 24" descr="BD0699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714884"/>
            <a:ext cx="1808163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Metin kutusu"/>
          <p:cNvSpPr txBox="1"/>
          <p:nvPr/>
        </p:nvSpPr>
        <p:spPr>
          <a:xfrm>
            <a:off x="2714612" y="5143512"/>
            <a:ext cx="43577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İnsanların kendini dinlemediğini düşünür ve öfkelenir. 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Duyguların yoğunluğunda artış </a:t>
            </a:r>
          </a:p>
          <a:p>
            <a:r>
              <a:rPr lang="tr-TR" dirty="0" smtClean="0"/>
              <a:t>Mahcubiyet ve çekingenlik </a:t>
            </a:r>
          </a:p>
          <a:p>
            <a:r>
              <a:rPr lang="tr-TR" dirty="0" smtClean="0"/>
              <a:t>Aşırı hayal kurma 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4" name="3 Resim" descr="1297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214686"/>
            <a:ext cx="361950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2" descr="an01216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503627" cy="20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214810" y="3857628"/>
            <a:ext cx="292895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Yaşanan bu gelişmeler bağımsız kişilik geliştirmesine yardımcı olan, normal gelişmelerdir.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1214414" y="2214554"/>
          <a:ext cx="1638300" cy="3468688"/>
        </p:xfrm>
        <a:graphic>
          <a:graphicData uri="http://schemas.openxmlformats.org/presentationml/2006/ole">
            <p:oleObj spid="_x0000_s2050" name="Clip" r:id="rId3" imgW="1638360" imgH="3468960" progId="">
              <p:embed/>
            </p:oleObj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3428992" y="3143248"/>
            <a:ext cx="4214842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ERGENLİK DÖNEMİNDE NE TÜR ZİHİNSEL GELİŞMELER  YAŞANIR ?</a:t>
            </a:r>
            <a:endParaRPr lang="tr-TR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0" descr="BD06662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71678"/>
            <a:ext cx="1793138" cy="158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2786050" y="3500438"/>
            <a:ext cx="46434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0070C0"/>
                </a:solidFill>
              </a:rPr>
              <a:t>Zihinsel yeteneklerde hızlı gelişmeler olur.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0070C0"/>
                </a:solidFill>
              </a:rPr>
              <a:t>Soyut düşünme yeteneği kazanılır.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0070C0"/>
                </a:solidFill>
              </a:rPr>
              <a:t>Değer yargıları ve toplumsal olaylar  tartışılmaya başlanır.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>
                <a:solidFill>
                  <a:srgbClr val="0070C0"/>
                </a:solidFill>
              </a:rPr>
              <a:t>Toplumsal değerler, inançlar tartışılır.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Ergenlik Nedi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000240"/>
            <a:ext cx="4086225" cy="2486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Metin kutusu"/>
          <p:cNvSpPr txBox="1"/>
          <p:nvPr/>
        </p:nvSpPr>
        <p:spPr>
          <a:xfrm>
            <a:off x="4929190" y="3429000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Daha önce oyuna dayalı olan arkadaşlık ilişkilerinin yerini, ortak sorunların ve diğer konuların tartışıldığı sohbet şeklini alır.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>
            <p:ph sz="quarter" idx="1"/>
          </p:nvPr>
        </p:nvGraphicFramePr>
        <p:xfrm>
          <a:off x="928662" y="2357430"/>
          <a:ext cx="1638300" cy="3468688"/>
        </p:xfrm>
        <a:graphic>
          <a:graphicData uri="http://schemas.openxmlformats.org/presentationml/2006/ole">
            <p:oleObj spid="_x0000_s4098" name="Clip" r:id="rId3" imgW="1638360" imgH="3468960" progId="">
              <p:embed/>
            </p:oleObj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3000364" y="3429000"/>
            <a:ext cx="4929222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ERGENLİK DÖNEMİNDE NE TÜR SOSYAL GELİŞMELER YAŞANIR ?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 smtClean="0"/>
              <a:t>AİLE İLİŞKİLERİ </a:t>
            </a:r>
            <a:endParaRPr lang="tr-TR" sz="2400" b="1" dirty="0"/>
          </a:p>
        </p:txBody>
      </p:sp>
      <p:graphicFrame>
        <p:nvGraphicFramePr>
          <p:cNvPr id="64520" name="Object 8"/>
          <p:cNvGraphicFramePr>
            <a:graphicFrameLocks noChangeAspect="1"/>
          </p:cNvGraphicFramePr>
          <p:nvPr>
            <p:ph sz="quarter" idx="1"/>
          </p:nvPr>
        </p:nvGraphicFramePr>
        <p:xfrm>
          <a:off x="1142976" y="2214554"/>
          <a:ext cx="2714644" cy="2643206"/>
        </p:xfrm>
        <a:graphic>
          <a:graphicData uri="http://schemas.openxmlformats.org/presentationml/2006/ole">
            <p:oleObj spid="_x0000_s5122" name="Belge" r:id="rId4" imgW="1010880" imgH="910080" progId="Word.Document.8">
              <p:embed/>
            </p:oleObj>
          </a:graphicData>
        </a:graphic>
      </p:graphicFrame>
      <p:sp>
        <p:nvSpPr>
          <p:cNvPr id="6" name="5 Metin kutusu"/>
          <p:cNvSpPr txBox="1"/>
          <p:nvPr/>
        </p:nvSpPr>
        <p:spPr>
          <a:xfrm>
            <a:off x="4643438" y="3357562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Ailelere olan bağlılık azalır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Hiçbir şeyi beğenmeme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Şikayet etme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Eleştiriyi kabul etmeme</a:t>
            </a:r>
          </a:p>
          <a:p>
            <a:pPr>
              <a:buFont typeface="Arial" pitchFamily="34" charset="0"/>
              <a:buChar char="•"/>
            </a:pP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Eve istediği zaman girip çıkabilme 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/>
              <a:t>SOSYAL İLİŞKİLER</a:t>
            </a:r>
            <a:endParaRPr lang="tr-TR" sz="28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Yalnız kalma isteği</a:t>
            </a:r>
          </a:p>
          <a:p>
            <a:r>
              <a:rPr lang="tr-TR" dirty="0" smtClean="0"/>
              <a:t>Çalışmaya karşı isteksizlik</a:t>
            </a:r>
          </a:p>
          <a:p>
            <a:r>
              <a:rPr lang="tr-TR" dirty="0" smtClean="0"/>
              <a:t>Çabuk heyecanlanma</a:t>
            </a:r>
          </a:p>
          <a:p>
            <a:r>
              <a:rPr lang="tr-TR" dirty="0" smtClean="0"/>
              <a:t>Tedirgin ve huzursuz olma </a:t>
            </a:r>
          </a:p>
          <a:p>
            <a:r>
              <a:rPr lang="tr-TR" dirty="0" smtClean="0"/>
              <a:t>Arkadaş çevresiyle daha fazla vakit geçirme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BEN ERGENİM 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>
              <a:buNone/>
            </a:pPr>
            <a:r>
              <a:rPr lang="tr-TR" dirty="0" smtClean="0"/>
              <a:t>Geliştirebileceğim yeteneklerim var ,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Hatalarımı görebilecek algılarım,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Onu düzeltebileceğim aklım.</a:t>
            </a:r>
          </a:p>
          <a:p>
            <a:pPr>
              <a:buNone/>
            </a:pPr>
            <a:r>
              <a:rPr lang="tr-TR" dirty="0" smtClean="0"/>
              <a:t> 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</a:t>
            </a:r>
          </a:p>
          <a:p>
            <a:pPr>
              <a:buNone/>
            </a:pPr>
            <a:r>
              <a:rPr lang="tr-TR" dirty="0" smtClean="0"/>
              <a:t>                        Enerji doluyum,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Kendimi en yalnız hissettiğimde bile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Yanımda ben varım.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bg2">
                    <a:lumMod val="25000"/>
                  </a:schemeClr>
                </a:solidFill>
              </a:rPr>
              <a:t>ERGENLİK NEDİR ?</a:t>
            </a:r>
            <a:endParaRPr lang="tr-TR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Buluğa ermeyle başlayan, fizyolojik ve psikolojik değişmeyi içeren, bireyi sosyal olgunluğa hazırlayan bir yaş dönemidir. </a:t>
            </a:r>
          </a:p>
          <a:p>
            <a:r>
              <a:rPr lang="tr-TR" dirty="0" smtClean="0"/>
              <a:t>Çocukluktan yetişkinliğe geçiş dönemi</a:t>
            </a:r>
          </a:p>
          <a:p>
            <a:r>
              <a:rPr lang="tr-TR" dirty="0" smtClean="0"/>
              <a:t>Büyüme ve gelişmenin daha hızlı ve daha farklı olduğu dönem </a:t>
            </a: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BEN ERGENİM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Yalnızlıkla ilgili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Paylaşılamayan,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Ancak güzel tarafları olan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Bir şey olduğunu düşünüyorum.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BEN ERGENİM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Şu an yaşadığım güçlükler,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Geleceğe yatırım,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Kendimi ve olanaklarımı geliştirme             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                              yolundaki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     İnancım bana hep destek.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BEN ERGENİM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Evet bunlarla beraber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Yüzümde sivilceler olabilir,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Elimin kolumun sürekli büyümesine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                           alışamadım.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                                  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                Karasızlık yaşadığım anlar olabiliyor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Ani tepkiler veriyorum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Eleştiriden pek hoşlanmadığım da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                                        oluyor,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BEN ERGENİM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Ama gelişiyorum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Kendime yardım etmeliyim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Kendi kendime konuşurum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İyi şeyler olduğunda da 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              kendimi ödüllendiririm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Hata pek yapmam ama yapınca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               da öyle uzun uzun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                                   düşünmem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B0F0"/>
                </a:solidFill>
              </a:rPr>
              <a:t>BEN ERGENİM</a:t>
            </a:r>
            <a:endParaRPr lang="tr-TR" b="1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Bazen kendime mükemmel biri gibi gelirim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Bazen de çok berbat olduğumu düşünürüm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 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 Başkalarına hoş görünmek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                     Benim için önemlidir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Kendime de güvenirim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İstersem de aşamayacağım güçlük yoktur.</a:t>
            </a:r>
          </a:p>
          <a:p>
            <a:pPr>
              <a:buNone/>
            </a:pP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algn="ctr">
              <a:buNone/>
            </a:pPr>
            <a:r>
              <a:rPr lang="tr-TR" dirty="0" smtClean="0"/>
              <a:t>     </a:t>
            </a:r>
            <a:r>
              <a:rPr lang="tr-TR" b="1" dirty="0" smtClean="0">
                <a:solidFill>
                  <a:srgbClr val="00B0F0"/>
                </a:solidFill>
              </a:rPr>
              <a:t>ARTIK ÇOCUK DEĞİLİM, GENCİM.</a:t>
            </a:r>
            <a:endParaRPr lang="tr-TR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ERGENLİK DÖNEMİNDE GÖRÜLEN DEĞİŞİKLİKLER 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Fiziksel Gelişmeler </a:t>
            </a:r>
          </a:p>
          <a:p>
            <a:r>
              <a:rPr lang="tr-TR" dirty="0" smtClean="0"/>
              <a:t>Duygusal Gelişmeler </a:t>
            </a:r>
          </a:p>
          <a:p>
            <a:r>
              <a:rPr lang="tr-TR" dirty="0" smtClean="0"/>
              <a:t>Zihinsel Gelişmeler</a:t>
            </a:r>
          </a:p>
          <a:p>
            <a:r>
              <a:rPr lang="tr-TR" dirty="0" smtClean="0"/>
              <a:t>Sosyal Gelişmeler 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Ergenlik her bireyde farklılık gösterse de genellikle kızlarda </a:t>
            </a:r>
            <a:r>
              <a:rPr lang="tr-TR" dirty="0" smtClean="0">
                <a:solidFill>
                  <a:schemeClr val="accent2"/>
                </a:solidFill>
              </a:rPr>
              <a:t>10-14</a:t>
            </a:r>
            <a:r>
              <a:rPr lang="tr-TR" dirty="0" smtClean="0"/>
              <a:t>, erkeklerde </a:t>
            </a:r>
            <a:r>
              <a:rPr lang="tr-TR" dirty="0" smtClean="0">
                <a:solidFill>
                  <a:schemeClr val="accent2"/>
                </a:solidFill>
              </a:rPr>
              <a:t>11-15</a:t>
            </a:r>
            <a:r>
              <a:rPr lang="tr-TR" dirty="0" smtClean="0"/>
              <a:t> arasında başlar.</a:t>
            </a:r>
          </a:p>
          <a:p>
            <a:endParaRPr lang="tr-TR" dirty="0"/>
          </a:p>
        </p:txBody>
      </p:sp>
      <p:pic>
        <p:nvPicPr>
          <p:cNvPr id="4" name="3 Resim" descr="498990-3-4-65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3071810"/>
            <a:ext cx="6000792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Ergenlik döneminin ilk belirtisi hızla büyümedir. </a:t>
            </a:r>
          </a:p>
          <a:p>
            <a:r>
              <a:rPr lang="tr-TR" dirty="0" smtClean="0"/>
              <a:t>Ergenlikte cinsiyet hormonları artan miktarda salgılanmaya başlar. </a:t>
            </a:r>
          </a:p>
          <a:p>
            <a:r>
              <a:rPr lang="tr-TR" dirty="0" smtClean="0"/>
              <a:t>Önceleri düzensizken ergenliğin sonlarına doğru erişkinlikteki düzenine girer. </a:t>
            </a:r>
          </a:p>
          <a:p>
            <a:r>
              <a:rPr lang="tr-TR" dirty="0" smtClean="0"/>
              <a:t>Bedende gerçekleşen değişikliklerin sırası her bedende farklı olabilir. 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Deri yağlanır, hormonlar düzelince yağlanma azalır. </a:t>
            </a:r>
          </a:p>
          <a:p>
            <a:r>
              <a:rPr lang="tr-TR" dirty="0" smtClean="0"/>
              <a:t>Hormon düzensizliği sonucu kötü okulu terleme sıkça görülür. </a:t>
            </a:r>
          </a:p>
          <a:p>
            <a:r>
              <a:rPr lang="tr-TR" dirty="0" smtClean="0"/>
              <a:t>Sivilceler çıkar. </a:t>
            </a:r>
          </a:p>
          <a:p>
            <a:endParaRPr lang="tr-TR" dirty="0"/>
          </a:p>
        </p:txBody>
      </p:sp>
      <p:pic>
        <p:nvPicPr>
          <p:cNvPr id="5" name="4 Resim" descr="image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786190"/>
            <a:ext cx="37862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El kol hareketlerini düzenleyememe, sakarlık yapma gibi sonuçlar gelişme sürecinde görülen ve ergenin beden imajını etkileyen davranış özellikleridir. </a:t>
            </a:r>
          </a:p>
          <a:p>
            <a:endParaRPr lang="tr-TR" dirty="0"/>
          </a:p>
        </p:txBody>
      </p:sp>
      <p:pic>
        <p:nvPicPr>
          <p:cNvPr id="4" name="3 Resim" descr="indi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714752"/>
            <a:ext cx="4295784" cy="20859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/>
              <a:t>ERGENLİK DÖNEMİNDE DUYGUSAL GELİŞİM </a:t>
            </a:r>
            <a:endParaRPr lang="tr-TR" b="1" dirty="0"/>
          </a:p>
        </p:txBody>
      </p:sp>
      <p:pic>
        <p:nvPicPr>
          <p:cNvPr id="4" name="Picture 11" descr="BD06663_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35004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4929190" y="2428868"/>
            <a:ext cx="32861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    Zıt duygular yaşar.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21520" name="Object 16"/>
          <p:cNvGraphicFramePr>
            <a:graphicFrameLocks noChangeAspect="1"/>
          </p:cNvGraphicFramePr>
          <p:nvPr>
            <p:ph sz="quarter" idx="1"/>
          </p:nvPr>
        </p:nvGraphicFramePr>
        <p:xfrm>
          <a:off x="785786" y="1928802"/>
          <a:ext cx="3216901" cy="4071967"/>
        </p:xfrm>
        <a:graphic>
          <a:graphicData uri="http://schemas.openxmlformats.org/presentationml/2006/ole">
            <p:oleObj spid="_x0000_s1026" name="Photo Editor Photo" r:id="rId4" imgW="5485714" imgH="7059010" progId="">
              <p:embed/>
            </p:oleObj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4643439" y="2714620"/>
            <a:ext cx="342902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Bir yetişkin olup sorumluluk almak, bir yandan da çocuk kalıp çocukluğun güvenli ortamı içinde olmak ister.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</TotalTime>
  <Words>501</Words>
  <Application>Microsoft Office PowerPoint</Application>
  <PresentationFormat>Ekran Gösterisi (4:3)</PresentationFormat>
  <Paragraphs>124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3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Cumba</vt:lpstr>
      <vt:lpstr>Photo Editor Photo</vt:lpstr>
      <vt:lpstr>Clip</vt:lpstr>
      <vt:lpstr>Belge</vt:lpstr>
      <vt:lpstr>    </vt:lpstr>
      <vt:lpstr>ERGENLİK NEDİR ?</vt:lpstr>
      <vt:lpstr>ERGENLİK DÖNEMİNDE GÖRÜLEN DEĞİŞİKLİKLER </vt:lpstr>
      <vt:lpstr>Slayt 4</vt:lpstr>
      <vt:lpstr>Slayt 5</vt:lpstr>
      <vt:lpstr>Slayt 6</vt:lpstr>
      <vt:lpstr>Slayt 7</vt:lpstr>
      <vt:lpstr>ERGENLİK DÖNEMİNDE DUYGUSAL GELİŞİM 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AİLE İLİŞKİLERİ </vt:lpstr>
      <vt:lpstr>SOSYAL İLİŞKİLER</vt:lpstr>
      <vt:lpstr>BEN ERGENİM </vt:lpstr>
      <vt:lpstr>BEN ERGENİM</vt:lpstr>
      <vt:lpstr>BEN ERGENİM</vt:lpstr>
      <vt:lpstr>BEN ERGENİM</vt:lpstr>
      <vt:lpstr>Slayt 23</vt:lpstr>
      <vt:lpstr>BEN ERGENİM</vt:lpstr>
      <vt:lpstr>BEN ERGENİM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rehber</dc:creator>
  <cp:lastModifiedBy>rehber</cp:lastModifiedBy>
  <cp:revision>22</cp:revision>
  <dcterms:created xsi:type="dcterms:W3CDTF">2015-11-10T09:45:50Z</dcterms:created>
  <dcterms:modified xsi:type="dcterms:W3CDTF">2015-11-11T09:01:38Z</dcterms:modified>
</cp:coreProperties>
</file>